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78" r:id="rId4"/>
    <p:sldId id="269" r:id="rId5"/>
    <p:sldId id="279" r:id="rId6"/>
    <p:sldId id="260" r:id="rId7"/>
    <p:sldId id="265" r:id="rId8"/>
    <p:sldId id="274" r:id="rId9"/>
    <p:sldId id="280" r:id="rId10"/>
    <p:sldId id="281" r:id="rId11"/>
    <p:sldId id="282" r:id="rId12"/>
    <p:sldId id="283" r:id="rId13"/>
    <p:sldId id="275" r:id="rId14"/>
    <p:sldId id="27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3" autoAdjust="0"/>
    <p:restoredTop sz="94660"/>
  </p:normalViewPr>
  <p:slideViewPr>
    <p:cSldViewPr snapToGrid="0">
      <p:cViewPr varScale="1">
        <p:scale>
          <a:sx n="86" d="100"/>
          <a:sy n="86" d="100"/>
        </p:scale>
        <p:origin x="9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D1EAE-13EB-4CA4-8B9F-9522A866A5B8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2652B-3E29-471C-AA58-2CBA300B3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56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2652B-3E29-471C-AA58-2CBA300B341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09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2652B-3E29-471C-AA58-2CBA300B341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5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454A77-E4D5-485F-81D2-2123386E0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93DAC7-FD14-48FA-8F18-7E26A6858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A0732E-A29D-4793-9375-ECF1C1E33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E676-3D9D-4E2D-8425-7383D66FF590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979A4B-D4D6-4BC3-81B2-5C05AD56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1F5D80-DC3F-4767-B1E1-4764AFED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09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E343F1-A842-4CA6-A1B6-F6C5713A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325909-2339-44DE-B1E7-123695E56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93EEA7-9DCB-4A7D-BCFC-646E201C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F6976-DFEC-4CAB-A1C1-9BD0A456182E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E34AD1-988A-47DC-A6B1-918DBFBF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D4AEC2-46CB-4DB5-AEC2-E098DDCB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789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292B83-5010-44D8-842C-B95D3CA45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631E7E-4245-4094-B6E3-00FC98882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53CF11-2CDC-4243-9670-2695C88CC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05FE-B628-4CA5-8328-9577D243BFE0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7A6594-314D-41D5-8BDD-A7D6AB22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5E67B9-DF87-4736-9F54-3DF677F7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2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EBB2E-1DC3-48AC-BF80-8ADFA0AA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DCE33E-A1F8-494E-B48A-9DA6EF53A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CC4773-7128-4B92-A87B-082F7D17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CECED-7275-48B1-BE07-D8A34622CEDB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15152C-9523-45EF-8FB9-921E151D4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88AB23-5D65-46EF-A1CC-6C40BE6B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24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666509-B30D-4946-AE66-A2C0BFA7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D21E9C-C09F-4FF1-8346-8B6513C1C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242590-DB1D-4480-B80A-09ADDE95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ECAC-9C4B-4A76-8052-A20C4CAB3860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83207C-BD0A-481A-8563-DD13443B0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B8A941-5B77-450F-A4AD-7C9DB2785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33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34215-8570-41D3-A467-6305847B0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4B2B3B-B47F-4FA9-B071-172EA32A3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591C9B-29C2-44D1-AB66-96D8D60DE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20CAEE-BFD1-4092-96DC-E6D93D63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FDB-CEBB-4858-B2CD-56CFF253DE98}" type="datetime1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E4EA74-7E0C-4724-951D-DE45259C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C96540-694D-43AA-918D-D40CDE8D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12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069FF-1FC1-484B-9F26-875BA49FB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DD826E-CFC7-4508-8D32-982D0B9F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8BF18E-26A1-4E19-AF7A-BE7D9437D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086C64-5F7D-41F7-B691-B3C7F0216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AFAB08D-23AB-4493-8051-18B3480D1B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C0B3F07-23F6-49A0-905A-EB2E834C6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EC1F-980C-4960-85D8-F03470CE55B6}" type="datetime1">
              <a:rPr lang="ru-RU" smtClean="0"/>
              <a:t>05.04.2020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8BE92BC-B038-4033-A60E-E6F8B6DAD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9CD8DAE-3064-4FC6-81B6-45708025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91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ADBB5-05D4-4AA0-9005-C07D86BD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2A5E110-17E1-4C77-8EB2-79BF5D52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73F1-056C-42B6-A66A-87870423D937}" type="datetime1">
              <a:rPr lang="ru-RU" smtClean="0"/>
              <a:t>05.04.2020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37E2A4-4795-454F-8A82-6D0F07DB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FDA6BF-07F6-4655-907F-FA24C9D3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01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432A20-B85E-42A6-B3AF-A9DCC3E8B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BE9D-0C9D-434B-B7E7-2EACD0E1E9BE}" type="datetime1">
              <a:rPr lang="ru-RU" smtClean="0"/>
              <a:t>05.04.2020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C76A0CE-9580-410D-87A4-244F7C63F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2B44FC-F55B-48C5-9AF3-ED083929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1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E522E-5AEF-467A-98C4-DC67D475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17EFF3-6292-4395-AEB4-A8B2C257C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EECE83-3DE6-4419-908D-05838AF7AF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0BC935-C1F8-445F-9BB4-825756AA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681AA-3190-44A5-8260-2825BED4FEE3}" type="datetime1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08A326-E97D-47F2-B986-F3B4FC2B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3877C9-F275-461E-9A55-51816080C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1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8CC53-F9AA-4F8C-8791-6DC61231F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6BB9347-BBC0-4631-937F-43A7463E7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AE7E57-E3C3-470E-B46D-C310FAD64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EF9DF8-2942-4EFD-8972-9C9EDE35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B0DF-C89D-43DF-AB1F-7A480250DFFB}" type="datetime1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0BA7FA-D47E-464D-85DB-39A1A33E6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732275-4789-419F-B682-73C1B18D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84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417A8-6CA7-4C8B-A673-4341B3EB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485690-C20F-42DF-99FF-AE3783E28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DA76AB-B32E-4C80-BA7F-2CE551097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8F2AF-3303-4D4C-8E23-736C5F0C2667}" type="datetime1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B66F87-3C7A-4F04-A8BF-21E5B24A3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Инструкция по работе с ЭФУ издательства «Просвещение»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FBE9E0-D8E8-43A7-AEB0-065265638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EA2D9-1FDA-49C6-A490-562448B17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51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mznaniy.schoo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domznaniy.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domznaniy.schoo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380477" y="1148996"/>
            <a:ext cx="9431045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Процесс обучения школьников в период режима самоизоляции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523999" y="3726542"/>
            <a:ext cx="9144000" cy="1655762"/>
          </a:xfrm>
        </p:spPr>
        <p:txBody>
          <a:bodyPr/>
          <a:lstStyle/>
          <a:p>
            <a:r>
              <a:rPr lang="en-US" b="1" dirty="0"/>
              <a:t>www</a:t>
            </a:r>
            <a:r>
              <a:rPr lang="en-US" b="1"/>
              <a:t>.domznaniy</a:t>
            </a:r>
            <a:r>
              <a:rPr lang="en-US" b="1" dirty="0"/>
              <a:t>.school</a:t>
            </a:r>
            <a:endParaRPr lang="ru-RU" dirty="0"/>
          </a:p>
          <a:p>
            <a:r>
              <a:rPr lang="ru-RU" dirty="0"/>
              <a:t>От классного руководителя до ученика</a:t>
            </a:r>
          </a:p>
        </p:txBody>
      </p:sp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5223096" y="5429250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Вперед</a:t>
            </a:r>
          </a:p>
        </p:txBody>
      </p:sp>
    </p:spTree>
    <p:extLst>
      <p:ext uri="{BB962C8B-B14F-4D97-AF65-F5344CB8AC3E}">
        <p14:creationId xmlns:p14="http://schemas.microsoft.com/office/powerpoint/2010/main" val="2295253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5. Видеоуроки и Вебинары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A9B6F3-6190-4CA6-99D1-61FFD2C953DF}"/>
              </a:ext>
            </a:extLst>
          </p:cNvPr>
          <p:cNvSpPr/>
          <p:nvPr/>
        </p:nvSpPr>
        <p:spPr>
          <a:xfrm>
            <a:off x="308584" y="1690688"/>
            <a:ext cx="115748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Видеоуроки</a:t>
            </a:r>
            <a:r>
              <a:rPr lang="ru-RU" sz="2800" dirty="0"/>
              <a:t> содержат всю необходимую теоретическую информацию, требуемую ФГОС.  Благодаря постоянному доступу, ученик может просматривать их необходимое для усвоения материала число раз.</a:t>
            </a:r>
          </a:p>
          <a:p>
            <a:endParaRPr lang="ru-RU" sz="2800" dirty="0"/>
          </a:p>
          <a:p>
            <a:r>
              <a:rPr lang="ru-RU" sz="2800" dirty="0"/>
              <a:t>В случае возникновения вопросов, ученик всегда может задать их в форме «Задать вопрос», нажав на кнопку под видеоуроком. Ответы на них можно получить во время </a:t>
            </a:r>
            <a:r>
              <a:rPr lang="ru-RU" sz="2800" b="1" dirty="0"/>
              <a:t>Вебинара</a:t>
            </a:r>
            <a:r>
              <a:rPr lang="ru-RU" sz="2800" dirty="0"/>
              <a:t>, который проходит по расписанию.</a:t>
            </a:r>
          </a:p>
          <a:p>
            <a:endParaRPr lang="ru-RU" sz="2800" dirty="0"/>
          </a:p>
          <a:p>
            <a:r>
              <a:rPr lang="ru-RU" sz="2800" dirty="0"/>
              <a:t>У каждого урока есть свои </a:t>
            </a:r>
            <a:r>
              <a:rPr lang="ru-RU" sz="2800" b="1" dirty="0"/>
              <a:t>задания</a:t>
            </a:r>
            <a:r>
              <a:rPr lang="ru-RU" sz="2800" dirty="0"/>
              <a:t>, выполняя которые ученик получает оценку. В системе есть возможность выставление их </a:t>
            </a:r>
            <a:r>
              <a:rPr lang="ru-RU" sz="2800" b="1" dirty="0"/>
              <a:t>автоматически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260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6. Классный руководитель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A9B6F3-6190-4CA6-99D1-61FFD2C953DF}"/>
              </a:ext>
            </a:extLst>
          </p:cNvPr>
          <p:cNvSpPr/>
          <p:nvPr/>
        </p:nvSpPr>
        <p:spPr>
          <a:xfrm>
            <a:off x="634099" y="1450991"/>
            <a:ext cx="112619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Классный руководитель </a:t>
            </a:r>
            <a:r>
              <a:rPr lang="ru-RU" sz="2800" dirty="0"/>
              <a:t>в системе «Дома Знаний» является куратором класса, получая доступ к информации по обучению своих подопечных.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C49D6B-51F3-43A7-8E62-AD464E04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173" y="2538264"/>
            <a:ext cx="7717654" cy="3895004"/>
          </a:xfrm>
          <a:prstGeom prst="rect">
            <a:avLst/>
          </a:prstGeom>
        </p:spPr>
      </p:pic>
      <p:sp>
        <p:nvSpPr>
          <p:cNvPr id="11" name="Облачко с текстом: прямоугольное 2">
            <a:extLst>
              <a:ext uri="{FF2B5EF4-FFF2-40B4-BE49-F238E27FC236}">
                <a16:creationId xmlns:a16="http://schemas.microsoft.com/office/drawing/2014/main" id="{C25888F2-78AA-4F77-874B-11555E928B55}"/>
              </a:ext>
            </a:extLst>
          </p:cNvPr>
          <p:cNvSpPr/>
          <p:nvPr/>
        </p:nvSpPr>
        <p:spPr>
          <a:xfrm>
            <a:off x="6337398" y="4734341"/>
            <a:ext cx="4588054" cy="930575"/>
          </a:xfrm>
          <a:prstGeom prst="wedgeRectCallout">
            <a:avLst>
              <a:gd name="adj1" fmla="val -46426"/>
              <a:gd name="adj2" fmla="val -115056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 ЛИЧНОМ КАБИНЕТЕ КУРАТОРА УКАЗАНЫ ТЕ КЛАССЫ, В КОТОРЫХ ОН ЯВЛЯЕТСЯ КЛАССНЫМ РУКОВОДИТЕЛЕМ</a:t>
            </a:r>
          </a:p>
        </p:txBody>
      </p:sp>
    </p:spTree>
    <p:extLst>
      <p:ext uri="{BB962C8B-B14F-4D97-AF65-F5344CB8AC3E}">
        <p14:creationId xmlns:p14="http://schemas.microsoft.com/office/powerpoint/2010/main" val="685887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6. Классный руководитель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2DB5BE9-2F9D-4DCB-85AD-D61EB7C73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40" y="1893117"/>
            <a:ext cx="6697759" cy="33802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786A4FF-9DC8-4C51-8AD0-C05EBD18D1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72"/>
          <a:stretch/>
        </p:blipFill>
        <p:spPr>
          <a:xfrm>
            <a:off x="6126702" y="2388656"/>
            <a:ext cx="5515992" cy="3380275"/>
          </a:xfrm>
          <a:prstGeom prst="rect">
            <a:avLst/>
          </a:prstGeom>
        </p:spPr>
      </p:pic>
      <p:sp>
        <p:nvSpPr>
          <p:cNvPr id="11" name="Облачко с текстом: прямоугольное 2">
            <a:extLst>
              <a:ext uri="{FF2B5EF4-FFF2-40B4-BE49-F238E27FC236}">
                <a16:creationId xmlns:a16="http://schemas.microsoft.com/office/drawing/2014/main" id="{C25888F2-78AA-4F77-874B-11555E928B55}"/>
              </a:ext>
            </a:extLst>
          </p:cNvPr>
          <p:cNvSpPr/>
          <p:nvPr/>
        </p:nvSpPr>
        <p:spPr>
          <a:xfrm>
            <a:off x="6890404" y="5320085"/>
            <a:ext cx="4588054" cy="930575"/>
          </a:xfrm>
          <a:prstGeom prst="wedgeRectCallout">
            <a:avLst>
              <a:gd name="adj1" fmla="val -91704"/>
              <a:gd name="adj2" fmla="val -87390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ТАКЖЕ КУРАТОР ИМЕЕТ ДОСТУП К ЗАДАНИЯМ, КОТОРЫЕ ПОЛУЧАЮТ УЧЕНИКИ ДЛЯ ВЫПОЛНЕНИЯ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291737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7. Успеваемость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856843-CFFB-4EAC-83B5-9B9FA6BC4B1F}"/>
              </a:ext>
            </a:extLst>
          </p:cNvPr>
          <p:cNvSpPr/>
          <p:nvPr/>
        </p:nvSpPr>
        <p:spPr>
          <a:xfrm>
            <a:off x="7244547" y="1592061"/>
            <a:ext cx="4526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Решая задания к каждому уроку, ученик получает автоматически генерируемые отметки, которые переносятся в раздел </a:t>
            </a:r>
            <a:r>
              <a:rPr lang="ru-RU" sz="3200" b="1" dirty="0"/>
              <a:t>«Успеваемость».</a:t>
            </a:r>
          </a:p>
          <a:p>
            <a:endParaRPr lang="ru-RU" sz="32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405423-75C6-47FC-A4CB-95E6144A5B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3" t="10607" r="12967" b="6467"/>
          <a:stretch/>
        </p:blipFill>
        <p:spPr>
          <a:xfrm>
            <a:off x="745724" y="1690688"/>
            <a:ext cx="6249880" cy="4305670"/>
          </a:xfrm>
          <a:prstGeom prst="rect">
            <a:avLst/>
          </a:prstGeom>
        </p:spPr>
      </p:pic>
      <p:sp>
        <p:nvSpPr>
          <p:cNvPr id="11" name="Облачко с текстом: прямоугольное 2">
            <a:extLst>
              <a:ext uri="{FF2B5EF4-FFF2-40B4-BE49-F238E27FC236}">
                <a16:creationId xmlns:a16="http://schemas.microsoft.com/office/drawing/2014/main" id="{E1DF5C43-3736-4BC2-B509-82DD4D899E00}"/>
              </a:ext>
            </a:extLst>
          </p:cNvPr>
          <p:cNvSpPr/>
          <p:nvPr/>
        </p:nvSpPr>
        <p:spPr>
          <a:xfrm>
            <a:off x="6858222" y="5131491"/>
            <a:ext cx="4588054" cy="930575"/>
          </a:xfrm>
          <a:prstGeom prst="wedgeRectCallout">
            <a:avLst>
              <a:gd name="adj1" fmla="val -108537"/>
              <a:gd name="adj2" fmla="val -111240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ОТМЕТКИ В ЭТОМ РАЗДЕЛЕ МОЖНО СОРТИРОВАТЬ ПО ПРЕДМЕТАМ И ПЕРЕНОСИТЬ В ЖУРНАЛ СВОЕЙ ШКОЛЫ</a:t>
            </a:r>
          </a:p>
        </p:txBody>
      </p:sp>
    </p:spTree>
    <p:extLst>
      <p:ext uri="{BB962C8B-B14F-4D97-AF65-F5344CB8AC3E}">
        <p14:creationId xmlns:p14="http://schemas.microsoft.com/office/powerpoint/2010/main" val="484530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73453"/>
          </a:xfrm>
        </p:spPr>
        <p:txBody>
          <a:bodyPr>
            <a:normAutofit/>
          </a:bodyPr>
          <a:lstStyle/>
          <a:p>
            <a:r>
              <a:rPr lang="ru-RU" b="1" dirty="0"/>
              <a:t>Приятного обучения в</a:t>
            </a:r>
            <a:br>
              <a:rPr lang="ru-RU" b="1" dirty="0"/>
            </a:br>
            <a:r>
              <a:rPr lang="ru-RU" b="1" dirty="0"/>
              <a:t>Доме Знаний!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524000" y="4167266"/>
            <a:ext cx="9144000" cy="109053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hlinkClick r:id="rId3"/>
              </a:rPr>
              <a:t>www.domznaniy.school</a:t>
            </a:r>
            <a:endParaRPr lang="ru-RU" b="1" dirty="0"/>
          </a:p>
          <a:p>
            <a:r>
              <a:rPr lang="en-US" dirty="0" err="1">
                <a:hlinkClick r:id="rId4"/>
              </a:rPr>
              <a:t>info@domznaniy.school</a:t>
            </a:r>
            <a:endParaRPr lang="ru-RU" dirty="0"/>
          </a:p>
          <a:p>
            <a:r>
              <a:rPr lang="ru-RU" dirty="0"/>
              <a:t>8 800 600 60 77</a:t>
            </a:r>
          </a:p>
        </p:txBody>
      </p:sp>
      <p:sp>
        <p:nvSpPr>
          <p:cNvPr id="4" name="Стрелка вправо 3">
            <a:hlinkClick r:id="" action="ppaction://hlinkshowjump?jump=firstslide"/>
          </p:cNvPr>
          <p:cNvSpPr/>
          <p:nvPr/>
        </p:nvSpPr>
        <p:spPr>
          <a:xfrm>
            <a:off x="5223096" y="5429250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 начало</a:t>
            </a:r>
          </a:p>
        </p:txBody>
      </p:sp>
    </p:spTree>
    <p:extLst>
      <p:ext uri="{BB962C8B-B14F-4D97-AF65-F5344CB8AC3E}">
        <p14:creationId xmlns:p14="http://schemas.microsoft.com/office/powerpoint/2010/main" val="207237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1. Регистрация в системе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34163" y="1825625"/>
            <a:ext cx="10923673" cy="3945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Классным руководителем </a:t>
            </a:r>
            <a:r>
              <a:rPr lang="ru-RU" sz="2400" dirty="0"/>
              <a:t>заполняется документ </a:t>
            </a:r>
            <a:r>
              <a:rPr lang="en-US" sz="2400" dirty="0"/>
              <a:t>MS Office Excel</a:t>
            </a:r>
            <a:r>
              <a:rPr lang="ru-RU" sz="2400" dirty="0"/>
              <a:t>, в котором указываются следующие данные:</a:t>
            </a:r>
          </a:p>
          <a:p>
            <a:pPr marL="457200" indent="-457200">
              <a:buAutoNum type="arabicPeriod"/>
            </a:pPr>
            <a:r>
              <a:rPr lang="ru-RU" sz="2400" dirty="0"/>
              <a:t>ФИО ученика</a:t>
            </a:r>
          </a:p>
          <a:p>
            <a:pPr marL="457200" indent="-457200">
              <a:buAutoNum type="arabicPeriod"/>
            </a:pPr>
            <a:r>
              <a:rPr lang="ru-RU" sz="2400" dirty="0"/>
              <a:t>№ школы, класс (с указанием литера)</a:t>
            </a:r>
          </a:p>
          <a:p>
            <a:pPr marL="457200" indent="-457200">
              <a:buAutoNum type="arabicPeriod"/>
            </a:pPr>
            <a:r>
              <a:rPr lang="ru-RU" sz="2400" dirty="0"/>
              <a:t>ФИО родителя</a:t>
            </a:r>
          </a:p>
          <a:p>
            <a:pPr marL="457200" indent="-457200">
              <a:buAutoNum type="arabicPeriod"/>
            </a:pPr>
            <a:r>
              <a:rPr lang="ru-RU" sz="2400" dirty="0"/>
              <a:t>Номер телефона и </a:t>
            </a:r>
            <a:r>
              <a:rPr lang="en-US" sz="2400" dirty="0"/>
              <a:t>E-mail</a:t>
            </a:r>
            <a:r>
              <a:rPr lang="ru-RU" sz="2400" dirty="0"/>
              <a:t> адрес родителя</a:t>
            </a:r>
          </a:p>
          <a:p>
            <a:pPr marL="457200" indent="-457200">
              <a:buAutoNum type="arabicPeriod"/>
            </a:pPr>
            <a:r>
              <a:rPr lang="ru-RU" sz="2400" dirty="0"/>
              <a:t>ФИО классного руководителя (он является куратором класса в «Доме Знаний»</a:t>
            </a:r>
          </a:p>
          <a:p>
            <a:pPr marL="457200" indent="-457200">
              <a:buAutoNum type="arabicPeriod"/>
            </a:pPr>
            <a:r>
              <a:rPr lang="ru-RU" sz="2400" dirty="0"/>
              <a:t>Номер телефона и </a:t>
            </a:r>
            <a:r>
              <a:rPr lang="en-US" sz="2400" dirty="0"/>
              <a:t>E-mail</a:t>
            </a:r>
            <a:r>
              <a:rPr lang="ru-RU" sz="2400" dirty="0"/>
              <a:t> адрес классного руководителя</a:t>
            </a:r>
          </a:p>
          <a:p>
            <a:pPr marL="457200" indent="-457200">
              <a:buAutoNum type="arabicPeriod"/>
            </a:pPr>
            <a:endParaRPr lang="ru-RU" sz="2400" dirty="0"/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9812029" y="5640916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Далее</a:t>
            </a:r>
          </a:p>
        </p:txBody>
      </p:sp>
      <p:sp>
        <p:nvSpPr>
          <p:cNvPr id="8" name="Стрелка вправо 7">
            <a:hlinkClick r:id="" action="ppaction://hlinkshowjump?jump=firstslide"/>
          </p:cNvPr>
          <p:cNvSpPr/>
          <p:nvPr/>
        </p:nvSpPr>
        <p:spPr>
          <a:xfrm rot="16200000">
            <a:off x="8991620" y="5525765"/>
            <a:ext cx="594353" cy="824653"/>
          </a:xfrm>
          <a:prstGeom prst="rightArrow">
            <a:avLst>
              <a:gd name="adj1" fmla="val 50000"/>
              <a:gd name="adj2" fmla="val 5087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lang="ru-RU" sz="1050" dirty="0"/>
              <a:t>Начало</a:t>
            </a:r>
          </a:p>
        </p:txBody>
      </p:sp>
    </p:spTree>
    <p:extLst>
      <p:ext uri="{BB962C8B-B14F-4D97-AF65-F5344CB8AC3E}">
        <p14:creationId xmlns:p14="http://schemas.microsoft.com/office/powerpoint/2010/main" val="185449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1. Регистрация в системе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34163" y="1471743"/>
            <a:ext cx="10923673" cy="437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Таблица примет следующий вид: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9812029" y="5730856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Далее</a:t>
            </a:r>
          </a:p>
        </p:txBody>
      </p:sp>
      <p:sp>
        <p:nvSpPr>
          <p:cNvPr id="8" name="Стрелка вправо 7">
            <a:hlinkClick r:id="" action="ppaction://hlinkshowjump?jump=firstslide"/>
          </p:cNvPr>
          <p:cNvSpPr/>
          <p:nvPr/>
        </p:nvSpPr>
        <p:spPr>
          <a:xfrm rot="16200000">
            <a:off x="8991620" y="5615705"/>
            <a:ext cx="594353" cy="824653"/>
          </a:xfrm>
          <a:prstGeom prst="rightArrow">
            <a:avLst>
              <a:gd name="adj1" fmla="val 50000"/>
              <a:gd name="adj2" fmla="val 5087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lang="ru-RU" sz="1050" dirty="0"/>
              <a:t>Начало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DA682C8-9CDC-4BE2-8387-0E7BB9F4D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003" y="1887593"/>
            <a:ext cx="9909991" cy="370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026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Внимание!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34163" y="2113613"/>
            <a:ext cx="10923674" cy="3072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В предложенной форме необходимо представить полные актуальные и точные данные!</a:t>
            </a:r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b="1" dirty="0"/>
              <a:t>В СЛУЧАЕ УКАЗАНИЯ НЕВЕРНЫХ ДАННЫХ – АККАУНТЫ НЕ БУДУТ СОЗДАНЫ. ДЛЯ ЭТОГО ВАМ НЕОБХОДИМО БУДЕТ ПРОЙТИ ПРОЦЕДУРУ ПОВТОРНО</a:t>
            </a:r>
          </a:p>
          <a:p>
            <a:pPr marL="0" indent="0" algn="ctr">
              <a:buNone/>
            </a:pPr>
            <a:endParaRPr lang="ru-RU" sz="3200" dirty="0"/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9812029" y="5880756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Далее</a:t>
            </a:r>
          </a:p>
        </p:txBody>
      </p:sp>
      <p:sp>
        <p:nvSpPr>
          <p:cNvPr id="8" name="Стрелка вправо 7">
            <a:hlinkClick r:id="" action="ppaction://hlinkshowjump?jump=firstslide"/>
          </p:cNvPr>
          <p:cNvSpPr/>
          <p:nvPr/>
        </p:nvSpPr>
        <p:spPr>
          <a:xfrm rot="16200000">
            <a:off x="8991620" y="5765605"/>
            <a:ext cx="594353" cy="824653"/>
          </a:xfrm>
          <a:prstGeom prst="rightArrow">
            <a:avLst>
              <a:gd name="adj1" fmla="val 50000"/>
              <a:gd name="adj2" fmla="val 5087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lang="ru-RU" sz="1050" dirty="0"/>
              <a:t>Начало</a:t>
            </a:r>
          </a:p>
        </p:txBody>
      </p:sp>
    </p:spTree>
    <p:extLst>
      <p:ext uri="{BB962C8B-B14F-4D97-AF65-F5344CB8AC3E}">
        <p14:creationId xmlns:p14="http://schemas.microsoft.com/office/powerpoint/2010/main" val="255566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Успех!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36181" y="1676074"/>
            <a:ext cx="10719637" cy="481184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200" dirty="0"/>
              <a:t>По завершению заполнения, формы собираются в один файл и направляются с электронной почты школы по адресу: </a:t>
            </a:r>
            <a:r>
              <a:rPr lang="en-US" sz="3200" dirty="0" err="1">
                <a:hlinkClick r:id="rId2"/>
              </a:rPr>
              <a:t>info@domznaniy.school</a:t>
            </a:r>
            <a:r>
              <a:rPr lang="ru-RU" sz="3200" dirty="0"/>
              <a:t> с указанием темы письма: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dirty="0"/>
              <a:t>«Школа №(ваш номер), классы (номера классов)</a:t>
            </a:r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ПОСЛЕ ОБРАБОТКИ И ПРОВЕРКИ ДАННЫХ ВЫ ПОЛУЧИТЕ ДОКУМЕНТ </a:t>
            </a:r>
            <a:r>
              <a:rPr lang="en-US" sz="3200" dirty="0"/>
              <a:t>MS OFFICE EXCEL </a:t>
            </a:r>
            <a:r>
              <a:rPr lang="ru-RU" sz="3200" dirty="0"/>
              <a:t>СО СПИСКОМ ДАННЫХ ДЛЯ ВХОДА НА САЙТ </a:t>
            </a:r>
            <a:r>
              <a:rPr lang="en-US" sz="3200" dirty="0">
                <a:solidFill>
                  <a:srgbClr val="0070C0"/>
                </a:solidFill>
              </a:rPr>
              <a:t>DOMZNANIY.SCHOOL</a:t>
            </a:r>
            <a:endParaRPr lang="ru-RU" sz="32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9812029" y="5880756"/>
            <a:ext cx="1745808" cy="78971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Далее</a:t>
            </a:r>
          </a:p>
        </p:txBody>
      </p:sp>
      <p:sp>
        <p:nvSpPr>
          <p:cNvPr id="8" name="Стрелка вправо 7">
            <a:hlinkClick r:id="" action="ppaction://hlinkshowjump?jump=firstslide"/>
          </p:cNvPr>
          <p:cNvSpPr/>
          <p:nvPr/>
        </p:nvSpPr>
        <p:spPr>
          <a:xfrm rot="16200000">
            <a:off x="8991620" y="5765605"/>
            <a:ext cx="594353" cy="824653"/>
          </a:xfrm>
          <a:prstGeom prst="rightArrow">
            <a:avLst>
              <a:gd name="adj1" fmla="val 50000"/>
              <a:gd name="adj2" fmla="val 5087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lang="ru-RU" sz="1050" dirty="0"/>
              <a:t>Начало</a:t>
            </a:r>
          </a:p>
        </p:txBody>
      </p:sp>
    </p:spTree>
    <p:extLst>
      <p:ext uri="{BB962C8B-B14F-4D97-AF65-F5344CB8AC3E}">
        <p14:creationId xmlns:p14="http://schemas.microsoft.com/office/powerpoint/2010/main" val="204304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Добро пожаловать!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2266" y="1825625"/>
            <a:ext cx="47084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начала обучения/ контроля успеваемости, вам необходимо авторизоваться – для этого достаточно перейти по ссылке </a:t>
            </a:r>
            <a:r>
              <a:rPr lang="ru-RU" b="1" dirty="0"/>
              <a:t>Войти</a:t>
            </a:r>
            <a:r>
              <a:rPr lang="ru-RU" dirty="0"/>
              <a:t> – она расположена в правом верхнем углу экрана сайта.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7" name="Стрелка вправо 16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2111DEE-E3B4-496A-BC16-C882A6D9F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31" y="1816747"/>
            <a:ext cx="6526255" cy="3644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A1416E5-8FD0-49F3-969E-7D243FA145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biLevel thresh="75000"/>
          </a:blip>
          <a:srcRect t="67362" b="9574"/>
          <a:stretch/>
        </p:blipFill>
        <p:spPr>
          <a:xfrm>
            <a:off x="779013" y="5532576"/>
            <a:ext cx="6526256" cy="8405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Скругленный прямоугольник 9">
            <a:extLst>
              <a:ext uri="{FF2B5EF4-FFF2-40B4-BE49-F238E27FC236}">
                <a16:creationId xmlns:a16="http://schemas.microsoft.com/office/drawing/2014/main" id="{49C1FC60-3BAC-4489-8FD2-B0192436602A}"/>
              </a:ext>
            </a:extLst>
          </p:cNvPr>
          <p:cNvSpPr/>
          <p:nvPr/>
        </p:nvSpPr>
        <p:spPr>
          <a:xfrm>
            <a:off x="6693674" y="1844455"/>
            <a:ext cx="618591" cy="294384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1">
            <a:extLst>
              <a:ext uri="{FF2B5EF4-FFF2-40B4-BE49-F238E27FC236}">
                <a16:creationId xmlns:a16="http://schemas.microsoft.com/office/drawing/2014/main" id="{CD232AC4-1023-45F7-9B94-02FD3E1147A5}"/>
              </a:ext>
            </a:extLst>
          </p:cNvPr>
          <p:cNvSpPr/>
          <p:nvPr/>
        </p:nvSpPr>
        <p:spPr>
          <a:xfrm>
            <a:off x="924533" y="4665547"/>
            <a:ext cx="1162886" cy="423689"/>
          </a:xfrm>
          <a:prstGeom prst="round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1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2. Авторизация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50384" y="1825625"/>
            <a:ext cx="604569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Теперь вы можете авторизоваться на сайте, указав свои логин и пароль, полученный ранее. </a:t>
            </a:r>
          </a:p>
          <a:p>
            <a:pPr marL="0" indent="0">
              <a:buNone/>
            </a:pPr>
            <a:r>
              <a:rPr lang="ru-RU" dirty="0"/>
              <a:t>Для авторизации классного руководителя/родителя можно также воспользоваться адресом электронной почты в качестве логина.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168" y="1689671"/>
            <a:ext cx="3562973" cy="4487292"/>
          </a:xfrm>
          <a:prstGeom prst="rect">
            <a:avLst/>
          </a:prstGeom>
        </p:spPr>
      </p:pic>
      <p:sp>
        <p:nvSpPr>
          <p:cNvPr id="13" name="Стрелка вправо 12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318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3. Профиль ребенка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t="9721" b="37779"/>
          <a:stretch/>
        </p:blipFill>
        <p:spPr>
          <a:xfrm>
            <a:off x="838200" y="1690688"/>
            <a:ext cx="10674188" cy="33004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Облачко с текстом: прямоугольное 2">
            <a:extLst>
              <a:ext uri="{FF2B5EF4-FFF2-40B4-BE49-F238E27FC236}">
                <a16:creationId xmlns:a16="http://schemas.microsoft.com/office/drawing/2014/main" id="{78CA9703-AB84-48C4-9C18-B3DCD9399D63}"/>
              </a:ext>
            </a:extLst>
          </p:cNvPr>
          <p:cNvSpPr/>
          <p:nvPr/>
        </p:nvSpPr>
        <p:spPr>
          <a:xfrm>
            <a:off x="3774440" y="5167312"/>
            <a:ext cx="5854879" cy="656847"/>
          </a:xfrm>
          <a:prstGeom prst="wedgeRectCallout">
            <a:avLst>
              <a:gd name="adj1" fmla="val -7936"/>
              <a:gd name="adj2" fmla="val -384758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Ребенок в системе…</a:t>
            </a:r>
          </a:p>
        </p:txBody>
      </p:sp>
      <p:sp>
        <p:nvSpPr>
          <p:cNvPr id="17" name="Облачко с текстом: прямоугольное 2">
            <a:extLst>
              <a:ext uri="{FF2B5EF4-FFF2-40B4-BE49-F238E27FC236}">
                <a16:creationId xmlns:a16="http://schemas.microsoft.com/office/drawing/2014/main" id="{78CA9703-AB84-48C4-9C18-B3DCD9399D63}"/>
              </a:ext>
            </a:extLst>
          </p:cNvPr>
          <p:cNvSpPr/>
          <p:nvPr/>
        </p:nvSpPr>
        <p:spPr>
          <a:xfrm>
            <a:off x="4888174" y="1532931"/>
            <a:ext cx="4588054" cy="570810"/>
          </a:xfrm>
          <a:prstGeom prst="wedgeRectCallout">
            <a:avLst>
              <a:gd name="adj1" fmla="val 62252"/>
              <a:gd name="adj2" fmla="val 128793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НЕТ НУЖДЫ НАЖИМАТЬ НА КНОПКУ.</a:t>
            </a:r>
          </a:p>
          <a:p>
            <a:pPr algn="ctr"/>
            <a:r>
              <a:rPr lang="ru-RU" b="1" dirty="0"/>
              <a:t>ДЛЯ ВАС ОБУЧЕНИЕ – БЕСПЛАТНО!</a:t>
            </a:r>
          </a:p>
        </p:txBody>
      </p:sp>
    </p:spTree>
    <p:extLst>
      <p:ext uri="{BB962C8B-B14F-4D97-AF65-F5344CB8AC3E}">
        <p14:creationId xmlns:p14="http://schemas.microsoft.com/office/powerpoint/2010/main" val="330336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4. Расписание уроков</a:t>
            </a: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11771419" y="6453089"/>
            <a:ext cx="24931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" action="ppaction://hlinkshowjump?jump=previousslide"/>
          </p:cNvPr>
          <p:cNvSpPr/>
          <p:nvPr/>
        </p:nvSpPr>
        <p:spPr>
          <a:xfrm rot="10800000">
            <a:off x="11229142" y="6453089"/>
            <a:ext cx="249316" cy="242316"/>
          </a:xfrm>
          <a:prstGeom prst="rightArrow">
            <a:avLst/>
          </a:prstGeom>
          <a:solidFill>
            <a:schemeClr val="accent1">
              <a:alpha val="60000"/>
            </a:schemeClr>
          </a:solidFill>
          <a:ln>
            <a:solidFill>
              <a:schemeClr val="accent1">
                <a:shade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" action="ppaction://hlinkshowjump?jump=firstslide"/>
          </p:cNvPr>
          <p:cNvSpPr/>
          <p:nvPr/>
        </p:nvSpPr>
        <p:spPr>
          <a:xfrm rot="16200000">
            <a:off x="11500280" y="6453089"/>
            <a:ext cx="249316" cy="242316"/>
          </a:xfrm>
          <a:prstGeom prst="rightArrow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E0697D-CB8A-47AF-B051-C889A4583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06" y="1440241"/>
            <a:ext cx="10111987" cy="4641307"/>
          </a:xfrm>
          <a:prstGeom prst="rect">
            <a:avLst/>
          </a:prstGeom>
        </p:spPr>
      </p:pic>
      <p:sp>
        <p:nvSpPr>
          <p:cNvPr id="16" name="Облачко с текстом: прямоугольное 2">
            <a:extLst>
              <a:ext uri="{FF2B5EF4-FFF2-40B4-BE49-F238E27FC236}">
                <a16:creationId xmlns:a16="http://schemas.microsoft.com/office/drawing/2014/main" id="{78CA9703-AB84-48C4-9C18-B3DCD9399D63}"/>
              </a:ext>
            </a:extLst>
          </p:cNvPr>
          <p:cNvSpPr/>
          <p:nvPr/>
        </p:nvSpPr>
        <p:spPr>
          <a:xfrm>
            <a:off x="1159927" y="5975889"/>
            <a:ext cx="5854879" cy="516986"/>
          </a:xfrm>
          <a:prstGeom prst="wedgeRectCallout">
            <a:avLst>
              <a:gd name="adj1" fmla="val -7936"/>
              <a:gd name="adj2" fmla="val -384758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РАСПИСАНИЕ СООТВЕТСТВУЕТ УЧЕБНОМУ ПЛАНУ</a:t>
            </a:r>
          </a:p>
        </p:txBody>
      </p:sp>
      <p:sp>
        <p:nvSpPr>
          <p:cNvPr id="17" name="Облачко с текстом: прямоугольное 2">
            <a:extLst>
              <a:ext uri="{FF2B5EF4-FFF2-40B4-BE49-F238E27FC236}">
                <a16:creationId xmlns:a16="http://schemas.microsoft.com/office/drawing/2014/main" id="{78CA9703-AB84-48C4-9C18-B3DCD9399D63}"/>
              </a:ext>
            </a:extLst>
          </p:cNvPr>
          <p:cNvSpPr/>
          <p:nvPr/>
        </p:nvSpPr>
        <p:spPr>
          <a:xfrm>
            <a:off x="6453700" y="1399491"/>
            <a:ext cx="4588054" cy="930575"/>
          </a:xfrm>
          <a:prstGeom prst="wedgeRectCallout">
            <a:avLst>
              <a:gd name="adj1" fmla="val -53004"/>
              <a:gd name="adj2" fmla="val 99594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ОТДЕЛЬНО ОТМЕЧЕНЫ ВЕБИНАРЫ – ОТВЕТЫ НА САМЫЕ ПОПУЛЯРНЫЕ ВОПРОСЫ ПО ТЕМАМ УРОКОВ</a:t>
            </a:r>
          </a:p>
        </p:txBody>
      </p:sp>
    </p:spTree>
    <p:extLst>
      <p:ext uri="{BB962C8B-B14F-4D97-AF65-F5344CB8AC3E}">
        <p14:creationId xmlns:p14="http://schemas.microsoft.com/office/powerpoint/2010/main" val="1892013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495</Words>
  <Application>Microsoft Office PowerPoint</Application>
  <PresentationFormat>Широкоэкранный</PresentationFormat>
  <Paragraphs>64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Процесс обучения школьников в период режима самоизоляции</vt:lpstr>
      <vt:lpstr>1. Регистрация в системе </vt:lpstr>
      <vt:lpstr>1. Регистрация в системе </vt:lpstr>
      <vt:lpstr>Внимание!</vt:lpstr>
      <vt:lpstr>Успех!</vt:lpstr>
      <vt:lpstr>Добро пожаловать!</vt:lpstr>
      <vt:lpstr>2. Авторизация</vt:lpstr>
      <vt:lpstr>3. Профиль ребенка</vt:lpstr>
      <vt:lpstr>4. Расписание уроков</vt:lpstr>
      <vt:lpstr>5. Видеоуроки и Вебинары</vt:lpstr>
      <vt:lpstr>6. Классный руководитель</vt:lpstr>
      <vt:lpstr>6. Классный руководитель</vt:lpstr>
      <vt:lpstr>7. Успеваемость</vt:lpstr>
      <vt:lpstr>Приятного обучения в Доме Знаний!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Ruslan Ruzanov</cp:lastModifiedBy>
  <cp:revision>205</cp:revision>
  <dcterms:created xsi:type="dcterms:W3CDTF">2019-08-22T12:45:47Z</dcterms:created>
  <dcterms:modified xsi:type="dcterms:W3CDTF">2020-04-04T23:24:54Z</dcterms:modified>
</cp:coreProperties>
</file>